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82" r:id="rId4"/>
    <p:sldId id="283" r:id="rId5"/>
    <p:sldId id="269" r:id="rId6"/>
    <p:sldId id="285" r:id="rId7"/>
    <p:sldId id="275" r:id="rId8"/>
    <p:sldId id="276" r:id="rId9"/>
    <p:sldId id="277" r:id="rId10"/>
    <p:sldId id="278" r:id="rId11"/>
    <p:sldId id="279" r:id="rId12"/>
    <p:sldId id="280" r:id="rId13"/>
    <p:sldId id="281" r:id="rId14"/>
    <p:sldId id="284" r:id="rId15"/>
    <p:sldId id="266" r:id="rId16"/>
    <p:sldId id="268" r:id="rId17"/>
    <p:sldId id="267" r:id="rId18"/>
    <p:sldId id="271" r:id="rId19"/>
    <p:sldId id="273" r:id="rId20"/>
    <p:sldId id="270" r:id="rId21"/>
    <p:sldId id="274" r:id="rId22"/>
    <p:sldId id="27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884"/>
    <a:srgbClr val="008FC5"/>
    <a:srgbClr val="3C53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433" autoAdjust="0"/>
    <p:restoredTop sz="86264" autoAdjust="0"/>
  </p:normalViewPr>
  <p:slideViewPr>
    <p:cSldViewPr snapToGrid="0" snapToObjects="1">
      <p:cViewPr>
        <p:scale>
          <a:sx n="70" d="100"/>
          <a:sy n="70" d="100"/>
        </p:scale>
        <p:origin x="-1854" y="-3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C5A4F3-EB9C-499E-BBE9-6301564B7903}" type="datetimeFigureOut">
              <a:rPr lang="en-US" smtClean="0"/>
              <a:t>7/22/2016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24E19C-A4DB-415D-A747-244D4790459D}" type="slidenum">
              <a:rPr lang="en-US" smtClean="0"/>
              <a:t>‹#›</a:t>
            </a:fld>
            <a:endParaRPr lang="en-US" dirty="0"/>
          </a:p>
        </p:txBody>
      </p:sp>
    </p:spTree>
    <p:extLst>
      <p:ext uri="{BB962C8B-B14F-4D97-AF65-F5344CB8AC3E}">
        <p14:creationId xmlns:p14="http://schemas.microsoft.com/office/powerpoint/2010/main" val="1303555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already have or will have serious mental illness</a:t>
            </a:r>
          </a:p>
          <a:p>
            <a:r>
              <a:rPr lang="en-US" dirty="0" smtClean="0"/>
              <a:t>Average</a:t>
            </a:r>
            <a:r>
              <a:rPr lang="en-US" baseline="0" dirty="0" smtClean="0"/>
              <a:t> length of time from first symptoms to treatment is 8-10 years</a:t>
            </a:r>
          </a:p>
          <a:p>
            <a:r>
              <a:rPr lang="en-US" baseline="0" dirty="0" smtClean="0"/>
              <a:t>Suicide second leading cause of death for those 10-24 – 90% of those had underlying mental illness</a:t>
            </a:r>
          </a:p>
          <a:p>
            <a:r>
              <a:rPr lang="en-US" baseline="0" dirty="0" smtClean="0"/>
              <a:t>Most common disorders are depression (a</a:t>
            </a:r>
            <a:r>
              <a:rPr lang="en-US" sz="1200" kern="1200" dirty="0" smtClean="0">
                <a:solidFill>
                  <a:schemeClr val="tx1"/>
                </a:solidFill>
                <a:effectLst/>
                <a:latin typeface="+mn-lt"/>
                <a:ea typeface="+mn-ea"/>
                <a:cs typeface="+mn-cs"/>
              </a:rPr>
              <a:t>bout 11% of adolescents) and  anxiety (about 8% of teens,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symptoms commonly emerging around 6 years of age).</a:t>
            </a:r>
            <a:endParaRPr lang="en-US" dirty="0" smtClean="0"/>
          </a:p>
          <a:p>
            <a:endParaRPr lang="en-US" dirty="0"/>
          </a:p>
        </p:txBody>
      </p:sp>
      <p:sp>
        <p:nvSpPr>
          <p:cNvPr id="4" name="Slide Number Placeholder 3"/>
          <p:cNvSpPr>
            <a:spLocks noGrp="1"/>
          </p:cNvSpPr>
          <p:nvPr>
            <p:ph type="sldNum" sz="quarter" idx="10"/>
          </p:nvPr>
        </p:nvSpPr>
        <p:spPr/>
        <p:txBody>
          <a:bodyPr/>
          <a:lstStyle/>
          <a:p>
            <a:fld id="{9524E19C-A4DB-415D-A747-244D4790459D}" type="slidenum">
              <a:rPr lang="en-US" smtClean="0"/>
              <a:t>4</a:t>
            </a:fld>
            <a:endParaRPr lang="en-US" dirty="0"/>
          </a:p>
        </p:txBody>
      </p:sp>
    </p:spTree>
    <p:extLst>
      <p:ext uri="{BB962C8B-B14F-4D97-AF65-F5344CB8AC3E}">
        <p14:creationId xmlns:p14="http://schemas.microsoft.com/office/powerpoint/2010/main" val="1482121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already have or will have serious mental illness</a:t>
            </a:r>
          </a:p>
          <a:p>
            <a:r>
              <a:rPr lang="en-US" dirty="0" smtClean="0"/>
              <a:t>Average</a:t>
            </a:r>
            <a:r>
              <a:rPr lang="en-US" baseline="0" dirty="0" smtClean="0"/>
              <a:t> length of time from first symptoms to treatment is 8-10 years</a:t>
            </a:r>
          </a:p>
          <a:p>
            <a:r>
              <a:rPr lang="en-US" baseline="0" dirty="0" smtClean="0"/>
              <a:t>Suicide second leading cause of death for those 10-24 – 90% of those had underlying mental illness</a:t>
            </a:r>
          </a:p>
          <a:p>
            <a:r>
              <a:rPr lang="en-US" baseline="0" dirty="0" smtClean="0"/>
              <a:t>Most common disorders are depression (a</a:t>
            </a:r>
            <a:r>
              <a:rPr lang="en-US" sz="1200" kern="1200" dirty="0" smtClean="0">
                <a:solidFill>
                  <a:schemeClr val="tx1"/>
                </a:solidFill>
                <a:effectLst/>
                <a:latin typeface="+mn-lt"/>
                <a:ea typeface="+mn-ea"/>
                <a:cs typeface="+mn-cs"/>
              </a:rPr>
              <a:t>bout 11% of adolescents) and  anxiety (about 8% of teens,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symptoms commonly emerging around 6 years of age).</a:t>
            </a:r>
            <a:endParaRPr lang="en-US" dirty="0" smtClean="0"/>
          </a:p>
          <a:p>
            <a:endParaRPr lang="en-US" dirty="0"/>
          </a:p>
        </p:txBody>
      </p:sp>
      <p:sp>
        <p:nvSpPr>
          <p:cNvPr id="4" name="Slide Number Placeholder 3"/>
          <p:cNvSpPr>
            <a:spLocks noGrp="1"/>
          </p:cNvSpPr>
          <p:nvPr>
            <p:ph type="sldNum" sz="quarter" idx="10"/>
          </p:nvPr>
        </p:nvSpPr>
        <p:spPr/>
        <p:txBody>
          <a:bodyPr/>
          <a:lstStyle/>
          <a:p>
            <a:fld id="{9524E19C-A4DB-415D-A747-244D4790459D}" type="slidenum">
              <a:rPr lang="en-US" smtClean="0"/>
              <a:t>5</a:t>
            </a:fld>
            <a:endParaRPr lang="en-US" dirty="0"/>
          </a:p>
        </p:txBody>
      </p:sp>
    </p:spTree>
    <p:extLst>
      <p:ext uri="{BB962C8B-B14F-4D97-AF65-F5344CB8AC3E}">
        <p14:creationId xmlns:p14="http://schemas.microsoft.com/office/powerpoint/2010/main" val="1314500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already have or will have serious mental illness</a:t>
            </a:r>
          </a:p>
          <a:p>
            <a:r>
              <a:rPr lang="en-US" dirty="0" smtClean="0"/>
              <a:t>Average</a:t>
            </a:r>
            <a:r>
              <a:rPr lang="en-US" baseline="0" dirty="0" smtClean="0"/>
              <a:t> length of time from first symptoms to treatment is 8-10 years</a:t>
            </a:r>
          </a:p>
          <a:p>
            <a:r>
              <a:rPr lang="en-US" baseline="0" dirty="0" smtClean="0"/>
              <a:t>Suicide second leading cause of death for those 10-24 – 90% of those had underlying mental illness</a:t>
            </a:r>
          </a:p>
          <a:p>
            <a:r>
              <a:rPr lang="en-US" baseline="0" dirty="0" smtClean="0"/>
              <a:t>Most common disorders are depression (a</a:t>
            </a:r>
            <a:r>
              <a:rPr lang="en-US" sz="1200" kern="1200" dirty="0" smtClean="0">
                <a:solidFill>
                  <a:schemeClr val="tx1"/>
                </a:solidFill>
                <a:effectLst/>
                <a:latin typeface="+mn-lt"/>
                <a:ea typeface="+mn-ea"/>
                <a:cs typeface="+mn-cs"/>
              </a:rPr>
              <a:t>bout 11% of adolescents) and  anxiety (about 8% of teens,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symptoms commonly emerging around 6 years of age).</a:t>
            </a:r>
            <a:endParaRPr lang="en-US" dirty="0" smtClean="0"/>
          </a:p>
          <a:p>
            <a:endParaRPr lang="en-US" dirty="0"/>
          </a:p>
        </p:txBody>
      </p:sp>
      <p:sp>
        <p:nvSpPr>
          <p:cNvPr id="4" name="Slide Number Placeholder 3"/>
          <p:cNvSpPr>
            <a:spLocks noGrp="1"/>
          </p:cNvSpPr>
          <p:nvPr>
            <p:ph type="sldNum" sz="quarter" idx="10"/>
          </p:nvPr>
        </p:nvSpPr>
        <p:spPr/>
        <p:txBody>
          <a:bodyPr/>
          <a:lstStyle/>
          <a:p>
            <a:fld id="{9524E19C-A4DB-415D-A747-244D4790459D}" type="slidenum">
              <a:rPr lang="en-US" smtClean="0"/>
              <a:t>6</a:t>
            </a:fld>
            <a:endParaRPr lang="en-US" dirty="0"/>
          </a:p>
        </p:txBody>
      </p:sp>
    </p:spTree>
    <p:extLst>
      <p:ext uri="{BB962C8B-B14F-4D97-AF65-F5344CB8AC3E}">
        <p14:creationId xmlns:p14="http://schemas.microsoft.com/office/powerpoint/2010/main" val="101087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Abrupt</a:t>
            </a:r>
            <a:r>
              <a:rPr lang="en-US" baseline="0" dirty="0" smtClean="0"/>
              <a:t> changes more significant</a:t>
            </a:r>
          </a:p>
          <a:p>
            <a:r>
              <a:rPr lang="en-US" baseline="0" dirty="0" smtClean="0"/>
              <a:t>Need or increasing inability to cope beyond what is appropriate for age/level of development</a:t>
            </a:r>
          </a:p>
          <a:p>
            <a:r>
              <a:rPr lang="en-US" baseline="0" dirty="0" smtClean="0"/>
              <a:t>headaches, stomachaches, etc.</a:t>
            </a:r>
          </a:p>
          <a:p>
            <a:r>
              <a:rPr lang="en-US" baseline="0" dirty="0" smtClean="0"/>
              <a:t>Especially when the nightmares are intense or violent</a:t>
            </a:r>
          </a:p>
          <a:p>
            <a:r>
              <a:rPr lang="en-US" baseline="0" dirty="0" smtClean="0"/>
              <a:t>Using alcohol or other drugs can be risk-taking behaviors  -- also driving fast, DWI, etc.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Reverting to behaviors at a previous developmental level, such as bed-wetting, thumb-sucking,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These behaviors may indicate more serious problems.</a:t>
            </a:r>
          </a:p>
          <a:p>
            <a:endParaRPr lang="en-US" baseline="0" dirty="0" smtClean="0"/>
          </a:p>
        </p:txBody>
      </p:sp>
      <p:sp>
        <p:nvSpPr>
          <p:cNvPr id="4" name="Slide Number Placeholder 3"/>
          <p:cNvSpPr>
            <a:spLocks noGrp="1"/>
          </p:cNvSpPr>
          <p:nvPr>
            <p:ph type="sldNum" sz="quarter" idx="10"/>
          </p:nvPr>
        </p:nvSpPr>
        <p:spPr/>
        <p:txBody>
          <a:bodyPr/>
          <a:lstStyle/>
          <a:p>
            <a:fld id="{9524E19C-A4DB-415D-A747-244D4790459D}" type="slidenum">
              <a:rPr lang="en-US" smtClean="0"/>
              <a:t>14</a:t>
            </a:fld>
            <a:endParaRPr lang="en-US" dirty="0"/>
          </a:p>
        </p:txBody>
      </p:sp>
    </p:spTree>
    <p:extLst>
      <p:ext uri="{BB962C8B-B14F-4D97-AF65-F5344CB8AC3E}">
        <p14:creationId xmlns:p14="http://schemas.microsoft.com/office/powerpoint/2010/main" val="82524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Abrupt</a:t>
            </a:r>
            <a:r>
              <a:rPr lang="en-US" baseline="0" dirty="0" smtClean="0"/>
              <a:t> changes more significant</a:t>
            </a:r>
          </a:p>
          <a:p>
            <a:r>
              <a:rPr lang="en-US" baseline="0" dirty="0" smtClean="0"/>
              <a:t>Need or increasing inability to cope beyond what is appropriate for age/level of development</a:t>
            </a:r>
          </a:p>
          <a:p>
            <a:r>
              <a:rPr lang="en-US" baseline="0" dirty="0" smtClean="0"/>
              <a:t>headaches, stomachaches, etc.</a:t>
            </a:r>
          </a:p>
          <a:p>
            <a:r>
              <a:rPr lang="en-US" baseline="0" dirty="0" smtClean="0"/>
              <a:t>Especially when the nightmares are intense or violent</a:t>
            </a:r>
          </a:p>
          <a:p>
            <a:r>
              <a:rPr lang="en-US" baseline="0" dirty="0" smtClean="0"/>
              <a:t>Using alcohol or other drugs can be risk-taking behaviors  -- also driving fast, DWI, etc.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Reverting to behaviors at a previous developmental level, such as bed-wetting, thumb-sucking,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These behaviors may indicate more serious problems.</a:t>
            </a:r>
          </a:p>
          <a:p>
            <a:endParaRPr lang="en-US" baseline="0" dirty="0" smtClean="0"/>
          </a:p>
        </p:txBody>
      </p:sp>
      <p:sp>
        <p:nvSpPr>
          <p:cNvPr id="4" name="Slide Number Placeholder 3"/>
          <p:cNvSpPr>
            <a:spLocks noGrp="1"/>
          </p:cNvSpPr>
          <p:nvPr>
            <p:ph type="sldNum" sz="quarter" idx="10"/>
          </p:nvPr>
        </p:nvSpPr>
        <p:spPr/>
        <p:txBody>
          <a:bodyPr/>
          <a:lstStyle/>
          <a:p>
            <a:fld id="{9524E19C-A4DB-415D-A747-244D4790459D}" type="slidenum">
              <a:rPr lang="en-US" smtClean="0"/>
              <a:t>15</a:t>
            </a:fld>
            <a:endParaRPr lang="en-US" dirty="0"/>
          </a:p>
        </p:txBody>
      </p:sp>
    </p:spTree>
    <p:extLst>
      <p:ext uri="{BB962C8B-B14F-4D97-AF65-F5344CB8AC3E}">
        <p14:creationId xmlns:p14="http://schemas.microsoft.com/office/powerpoint/2010/main" val="390777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Significant weight gain or</a:t>
            </a:r>
            <a:r>
              <a:rPr lang="en-US" baseline="0" dirty="0" smtClean="0"/>
              <a:t> loss, not eating, use of laxatives, frequent vomiting – all can be signs of an eating disorder</a:t>
            </a:r>
          </a:p>
          <a:p>
            <a:r>
              <a:rPr lang="en-US" dirty="0" smtClean="0"/>
              <a:t>More significant if problems exhibited at school, home, community settings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Seeing or hearing things that are not there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Seems to enjoy causing pain, damaging property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Attempts at self-injury may be hidden under clothing and can also include things like pulling out hair, eraser burns, etc.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Or actually runs away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Loss of interest in previously-enjoyable activities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*starred items are more significant warning signs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524E19C-A4DB-415D-A747-244D4790459D}" type="slidenum">
              <a:rPr lang="en-US" smtClean="0"/>
              <a:t>16</a:t>
            </a:fld>
            <a:endParaRPr lang="en-US" dirty="0"/>
          </a:p>
        </p:txBody>
      </p:sp>
    </p:spTree>
    <p:extLst>
      <p:ext uri="{BB962C8B-B14F-4D97-AF65-F5344CB8AC3E}">
        <p14:creationId xmlns:p14="http://schemas.microsoft.com/office/powerpoint/2010/main" val="260866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being able to focus on stay still</a:t>
            </a:r>
          </a:p>
          <a:p>
            <a:r>
              <a:rPr lang="en-US" baseline="0" dirty="0" smtClean="0"/>
              <a:t>Not just occasional sadness, more like hopelessness</a:t>
            </a:r>
          </a:p>
          <a:p>
            <a:r>
              <a:rPr lang="en-US" baseline="0" dirty="0" smtClean="0"/>
              <a:t>Frequent outbursts</a:t>
            </a:r>
          </a:p>
          <a:p>
            <a:r>
              <a:rPr lang="en-US" dirty="0" smtClean="0"/>
              <a:t>Child becomes upset</a:t>
            </a:r>
            <a:r>
              <a:rPr lang="en-US" baseline="0" dirty="0" smtClean="0"/>
              <a:t> when he/she cannot perform rituals such as hand-washing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Avoiding others, isolated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might show up in writing samples </a:t>
            </a:r>
          </a:p>
          <a:p>
            <a:endParaRPr lang="en-US" baseline="0" dirty="0" smtClean="0"/>
          </a:p>
        </p:txBody>
      </p:sp>
      <p:sp>
        <p:nvSpPr>
          <p:cNvPr id="4" name="Slide Number Placeholder 3"/>
          <p:cNvSpPr>
            <a:spLocks noGrp="1"/>
          </p:cNvSpPr>
          <p:nvPr>
            <p:ph type="sldNum" sz="quarter" idx="10"/>
          </p:nvPr>
        </p:nvSpPr>
        <p:spPr/>
        <p:txBody>
          <a:bodyPr/>
          <a:lstStyle/>
          <a:p>
            <a:fld id="{9524E19C-A4DB-415D-A747-244D4790459D}" type="slidenum">
              <a:rPr lang="en-US" smtClean="0"/>
              <a:t>17</a:t>
            </a:fld>
            <a:endParaRPr lang="en-US" dirty="0"/>
          </a:p>
        </p:txBody>
      </p:sp>
    </p:spTree>
    <p:extLst>
      <p:ext uri="{BB962C8B-B14F-4D97-AF65-F5344CB8AC3E}">
        <p14:creationId xmlns:p14="http://schemas.microsoft.com/office/powerpoint/2010/main" val="3143001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Consult with the students’ other teachers and with the school mental health support staff.  Remember</a:t>
            </a:r>
            <a:r>
              <a:rPr lang="en-US" sz="1200" kern="1200" baseline="0" dirty="0" smtClean="0">
                <a:solidFill>
                  <a:schemeClr val="tx1"/>
                </a:solidFill>
                <a:effectLst/>
                <a:latin typeface="+mn-lt"/>
                <a:ea typeface="+mn-ea"/>
                <a:cs typeface="+mn-cs"/>
              </a:rPr>
              <a:t> to respect the student’s confidentiality.</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I-statements to start a conversation, such as “I have noticed that you are talking less in class and not eating lunch with your friends” or “I feel concerned because you have not been acting like yourself recently.”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Keep your opinions and judgments about the student or situation to yourself.</a:t>
            </a:r>
          </a:p>
          <a:p>
            <a:pPr lvl="0"/>
            <a:r>
              <a:rPr lang="en-US" sz="1200" kern="1200" dirty="0" smtClean="0">
                <a:solidFill>
                  <a:schemeClr val="tx1"/>
                </a:solidFill>
                <a:effectLst/>
                <a:latin typeface="+mn-lt"/>
                <a:ea typeface="+mn-ea"/>
                <a:cs typeface="+mn-cs"/>
              </a:rPr>
              <a:t>If you are a school mental health worker, speak with the student and listen carefully. Assess the student for</a:t>
            </a:r>
          </a:p>
          <a:p>
            <a:r>
              <a:rPr lang="en-US" sz="1200" kern="1200" dirty="0" smtClean="0">
                <a:solidFill>
                  <a:schemeClr val="tx1"/>
                </a:solidFill>
                <a:effectLst/>
                <a:latin typeface="+mn-lt"/>
                <a:ea typeface="+mn-ea"/>
                <a:cs typeface="+mn-cs"/>
              </a:rPr>
              <a:t>suicide risk if necessary. Contact parents if needed and appropriate to share your concerns. Provide parents with outside referrals if appropriate. Follow up with the student and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Find someone in whom you can confide and ask for help when you need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Listen for more than the</a:t>
            </a:r>
            <a:r>
              <a:rPr lang="en-US" sz="1200" kern="1200" baseline="0" dirty="0" smtClean="0">
                <a:solidFill>
                  <a:schemeClr val="tx1"/>
                </a:solidFill>
                <a:effectLst/>
                <a:latin typeface="+mn-lt"/>
                <a:ea typeface="+mn-ea"/>
                <a:cs typeface="+mn-cs"/>
              </a:rPr>
              <a:t> content of what the student says.  Also pay attention to </a:t>
            </a:r>
            <a:r>
              <a:rPr lang="en-US" sz="1200" b="1" kern="1200" baseline="0" dirty="0" smtClean="0">
                <a:solidFill>
                  <a:schemeClr val="tx1"/>
                </a:solidFill>
                <a:effectLst/>
                <a:latin typeface="+mn-lt"/>
                <a:ea typeface="+mn-ea"/>
                <a:cs typeface="+mn-cs"/>
              </a:rPr>
              <a:t>how </a:t>
            </a:r>
            <a:r>
              <a:rPr lang="en-US" sz="1200" kern="1200" baseline="0" dirty="0" smtClean="0">
                <a:solidFill>
                  <a:schemeClr val="tx1"/>
                </a:solidFill>
                <a:effectLst/>
                <a:latin typeface="+mn-lt"/>
                <a:ea typeface="+mn-ea"/>
                <a:cs typeface="+mn-cs"/>
              </a:rPr>
              <a:t>he/she says it.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524E19C-A4DB-415D-A747-244D4790459D}" type="slidenum">
              <a:rPr lang="en-US" smtClean="0"/>
              <a:t>18</a:t>
            </a:fld>
            <a:endParaRPr lang="en-US" dirty="0"/>
          </a:p>
        </p:txBody>
      </p:sp>
    </p:spTree>
    <p:extLst>
      <p:ext uri="{BB962C8B-B14F-4D97-AF65-F5344CB8AC3E}">
        <p14:creationId xmlns:p14="http://schemas.microsoft.com/office/powerpoint/2010/main" val="1258471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2176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610992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282525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621818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390357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566413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814616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515023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15167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66708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5" y="0"/>
            <a:ext cx="913805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61489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1657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hildadolescentbehavior.com/" TargetMode="External"/><Relationship Id="rId2" Type="http://schemas.openxmlformats.org/officeDocument/2006/relationships/hyperlink" Target="http://www.nimh.nih.gov/" TargetMode="External"/><Relationship Id="rId1" Type="http://schemas.openxmlformats.org/officeDocument/2006/relationships/slideLayout" Target="../slideLayouts/slideLayout2.xml"/><Relationship Id="rId4" Type="http://schemas.openxmlformats.org/officeDocument/2006/relationships/hyperlink" Target="http://www.nami.or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madisoncounty.ny.gov/mental-health/home" TargetMode="External"/><Relationship Id="rId2" Type="http://schemas.openxmlformats.org/officeDocument/2006/relationships/hyperlink" Target="http://www.ongov.net/ocdmh/" TargetMode="External"/><Relationship Id="rId1" Type="http://schemas.openxmlformats.org/officeDocument/2006/relationships/slideLayout" Target="../slideLayouts/slideLayout2.xml"/><Relationship Id="rId4" Type="http://schemas.openxmlformats.org/officeDocument/2006/relationships/hyperlink" Target="http://www.cortland-co.org/mhealth/Default.ht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kamiller@ocmboces.org" TargetMode="External"/><Relationship Id="rId2" Type="http://schemas.openxmlformats.org/officeDocument/2006/relationships/hyperlink" Target="mailto:pwilliams@ocmboce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Information for Educators</a:t>
            </a:r>
            <a:endParaRPr lang="en-US" dirty="0"/>
          </a:p>
        </p:txBody>
      </p:sp>
      <p:sp>
        <p:nvSpPr>
          <p:cNvPr id="3" name="Subtitle 2"/>
          <p:cNvSpPr>
            <a:spLocks noGrp="1"/>
          </p:cNvSpPr>
          <p:nvPr>
            <p:ph type="subTitle" idx="1"/>
          </p:nvPr>
        </p:nvSpPr>
        <p:spPr/>
        <p:txBody>
          <a:bodyPr/>
          <a:lstStyle/>
          <a:p>
            <a:r>
              <a:rPr lang="en-US" dirty="0" smtClean="0"/>
              <a:t>How to Help Children/Teens with Mental Health Issues</a:t>
            </a:r>
            <a:endParaRPr lang="en-US" dirty="0"/>
          </a:p>
        </p:txBody>
      </p:sp>
    </p:spTree>
    <p:extLst>
      <p:ext uri="{BB962C8B-B14F-4D97-AF65-F5344CB8AC3E}">
        <p14:creationId xmlns:p14="http://schemas.microsoft.com/office/powerpoint/2010/main" val="3395094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9085" y="481808"/>
            <a:ext cx="8229600" cy="1143000"/>
          </a:xfrm>
        </p:spPr>
        <p:txBody>
          <a:bodyPr>
            <a:normAutofit/>
          </a:bodyPr>
          <a:lstStyle/>
          <a:p>
            <a:r>
              <a:rPr lang="en-US" dirty="0" smtClean="0"/>
              <a:t>What Educators Can Do</a:t>
            </a:r>
            <a:endParaRPr lang="en-US" dirty="0"/>
          </a:p>
        </p:txBody>
      </p:sp>
      <p:sp>
        <p:nvSpPr>
          <p:cNvPr id="5" name="Title 2"/>
          <p:cNvSpPr txBox="1">
            <a:spLocks/>
          </p:cNvSpPr>
          <p:nvPr/>
        </p:nvSpPr>
        <p:spPr>
          <a:xfrm>
            <a:off x="538541" y="1624808"/>
            <a:ext cx="4490659" cy="37729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Arial" pitchFamily="34" charset="0"/>
                <a:ea typeface="+mj-ea"/>
                <a:cs typeface="Arial" pitchFamily="34" charset="0"/>
              </a:defRPr>
            </a:lvl1pPr>
          </a:lstStyle>
          <a:p>
            <a:r>
              <a:rPr lang="en-US" dirty="0">
                <a:solidFill>
                  <a:srgbClr val="92D050"/>
                </a:solidFill>
              </a:rPr>
              <a:t>Use </a:t>
            </a:r>
            <a:r>
              <a:rPr lang="en-US" sz="5000" dirty="0" smtClean="0">
                <a:solidFill>
                  <a:srgbClr val="92D050"/>
                </a:solidFill>
                <a:latin typeface="Impact" charset="0"/>
                <a:ea typeface="Impact" charset="0"/>
                <a:cs typeface="Impact" charset="0"/>
              </a:rPr>
              <a:t>ENCOURAGEMENT</a:t>
            </a:r>
          </a:p>
          <a:p>
            <a:r>
              <a:rPr lang="en-US" dirty="0" smtClean="0">
                <a:solidFill>
                  <a:srgbClr val="92D050"/>
                </a:solidFill>
              </a:rPr>
              <a:t>more </a:t>
            </a:r>
            <a:r>
              <a:rPr lang="en-US" dirty="0">
                <a:solidFill>
                  <a:srgbClr val="92D050"/>
                </a:solidFill>
              </a:rPr>
              <a:t>than </a:t>
            </a:r>
            <a:r>
              <a:rPr lang="en-US" sz="5000" dirty="0" smtClean="0">
                <a:solidFill>
                  <a:srgbClr val="92D050"/>
                </a:solidFill>
                <a:latin typeface="Impact" charset="0"/>
                <a:ea typeface="Impact" charset="0"/>
                <a:cs typeface="Impact" charset="0"/>
              </a:rPr>
              <a:t>CRITICISM</a:t>
            </a:r>
            <a:endParaRPr lang="en-US" sz="5000" dirty="0">
              <a:solidFill>
                <a:srgbClr val="92D050"/>
              </a:solidFill>
              <a:latin typeface="Impact" charset="0"/>
              <a:ea typeface="Impact" charset="0"/>
              <a:cs typeface="Impact" charset="0"/>
            </a:endParaRPr>
          </a:p>
        </p:txBody>
      </p:sp>
      <p:pic>
        <p:nvPicPr>
          <p:cNvPr id="6" name="Picture 5"/>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349175" y="1752824"/>
            <a:ext cx="2660078" cy="3982247"/>
          </a:xfrm>
          <a:prstGeom prst="rect">
            <a:avLst/>
          </a:prstGeom>
          <a:ln>
            <a:solidFill>
              <a:schemeClr val="tx1"/>
            </a:solidFill>
          </a:ln>
        </p:spPr>
      </p:pic>
    </p:spTree>
    <p:extLst>
      <p:ext uri="{BB962C8B-B14F-4D97-AF65-F5344CB8AC3E}">
        <p14:creationId xmlns:p14="http://schemas.microsoft.com/office/powerpoint/2010/main" val="241991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019" y="621385"/>
            <a:ext cx="8229600" cy="1143000"/>
          </a:xfrm>
        </p:spPr>
        <p:txBody>
          <a:bodyPr>
            <a:normAutofit/>
          </a:bodyPr>
          <a:lstStyle/>
          <a:p>
            <a:r>
              <a:rPr lang="en-US" dirty="0" smtClean="0"/>
              <a:t>What Educators Can Do</a:t>
            </a:r>
            <a:endParaRPr lang="en-US" dirty="0"/>
          </a:p>
        </p:txBody>
      </p:sp>
      <p:sp>
        <p:nvSpPr>
          <p:cNvPr id="5" name="Title 2"/>
          <p:cNvSpPr txBox="1">
            <a:spLocks/>
          </p:cNvSpPr>
          <p:nvPr/>
        </p:nvSpPr>
        <p:spPr>
          <a:xfrm>
            <a:off x="722887" y="1665728"/>
            <a:ext cx="2964840" cy="365343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Arial" pitchFamily="34" charset="0"/>
                <a:ea typeface="+mj-ea"/>
                <a:cs typeface="Arial" pitchFamily="34" charset="0"/>
              </a:defRPr>
            </a:lvl1pPr>
          </a:lstStyle>
          <a:p>
            <a:r>
              <a:rPr lang="en-US" dirty="0" smtClean="0">
                <a:solidFill>
                  <a:srgbClr val="92D050"/>
                </a:solidFill>
              </a:rPr>
              <a:t>Be a</a:t>
            </a:r>
          </a:p>
          <a:p>
            <a:r>
              <a:rPr lang="en-US" sz="6600" dirty="0" smtClean="0">
                <a:solidFill>
                  <a:srgbClr val="92D050"/>
                </a:solidFill>
                <a:latin typeface="Impact" charset="0"/>
                <a:ea typeface="Impact" charset="0"/>
                <a:cs typeface="Impact" charset="0"/>
              </a:rPr>
              <a:t>ROLE</a:t>
            </a:r>
          </a:p>
          <a:p>
            <a:r>
              <a:rPr lang="en-US" sz="6600" dirty="0" smtClean="0">
                <a:solidFill>
                  <a:srgbClr val="92D050"/>
                </a:solidFill>
                <a:latin typeface="Impact" charset="0"/>
                <a:ea typeface="Impact" charset="0"/>
                <a:cs typeface="Impact" charset="0"/>
              </a:rPr>
              <a:t>MODEL</a:t>
            </a:r>
            <a:endParaRPr lang="en-US" sz="6600" dirty="0">
              <a:solidFill>
                <a:srgbClr val="92D050"/>
              </a:solidFill>
              <a:latin typeface="Impact" charset="0"/>
              <a:ea typeface="Impact" charset="0"/>
              <a:cs typeface="Impact" charset="0"/>
            </a:endParaRPr>
          </a:p>
        </p:txBody>
      </p:sp>
      <p:pic>
        <p:nvPicPr>
          <p:cNvPr id="2" name="Picture 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687727" y="1973981"/>
            <a:ext cx="4554324" cy="3036931"/>
          </a:xfrm>
          <a:prstGeom prst="rect">
            <a:avLst/>
          </a:prstGeom>
          <a:ln>
            <a:solidFill>
              <a:schemeClr val="tx1"/>
            </a:solidFill>
          </a:ln>
        </p:spPr>
      </p:pic>
    </p:spTree>
    <p:extLst>
      <p:ext uri="{BB962C8B-B14F-4D97-AF65-F5344CB8AC3E}">
        <p14:creationId xmlns:p14="http://schemas.microsoft.com/office/powerpoint/2010/main" val="3973552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019" y="566521"/>
            <a:ext cx="8229600" cy="1143000"/>
          </a:xfrm>
        </p:spPr>
        <p:txBody>
          <a:bodyPr>
            <a:normAutofit/>
          </a:bodyPr>
          <a:lstStyle/>
          <a:p>
            <a:r>
              <a:rPr lang="en-US" dirty="0" smtClean="0"/>
              <a:t>What Educators Can Do</a:t>
            </a:r>
            <a:endParaRPr lang="en-US" dirty="0"/>
          </a:p>
        </p:txBody>
      </p:sp>
      <p:sp>
        <p:nvSpPr>
          <p:cNvPr id="5" name="Title 2"/>
          <p:cNvSpPr txBox="1">
            <a:spLocks/>
          </p:cNvSpPr>
          <p:nvPr/>
        </p:nvSpPr>
        <p:spPr>
          <a:xfrm>
            <a:off x="278036" y="1326726"/>
            <a:ext cx="4809744" cy="36658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Arial" pitchFamily="34" charset="0"/>
                <a:ea typeface="+mj-ea"/>
                <a:cs typeface="Arial" pitchFamily="34" charset="0"/>
              </a:defRPr>
            </a:lvl1pPr>
          </a:lstStyle>
          <a:p>
            <a:r>
              <a:rPr lang="en-US" dirty="0" smtClean="0">
                <a:solidFill>
                  <a:srgbClr val="92D050"/>
                </a:solidFill>
              </a:rPr>
              <a:t>Respect</a:t>
            </a:r>
          </a:p>
          <a:p>
            <a:r>
              <a:rPr lang="en-US" sz="5000" dirty="0" smtClean="0">
                <a:solidFill>
                  <a:srgbClr val="92D050"/>
                </a:solidFill>
                <a:latin typeface="Impact" charset="0"/>
                <a:ea typeface="Impact" charset="0"/>
                <a:cs typeface="Impact" charset="0"/>
              </a:rPr>
              <a:t>STUDENT CONFIDENTIALITY</a:t>
            </a:r>
            <a:endParaRPr lang="en-US" sz="5000" dirty="0">
              <a:solidFill>
                <a:srgbClr val="92D050"/>
              </a:solidFill>
              <a:latin typeface="Impact" charset="0"/>
              <a:ea typeface="Impact" charset="0"/>
              <a:cs typeface="Impact" charset="0"/>
            </a:endParaRPr>
          </a:p>
        </p:txBody>
      </p:sp>
      <p:pic>
        <p:nvPicPr>
          <p:cNvPr id="2" name="Picture 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179220" y="1845136"/>
            <a:ext cx="3333844" cy="3421808"/>
          </a:xfrm>
          <a:prstGeom prst="rect">
            <a:avLst/>
          </a:prstGeom>
          <a:ln>
            <a:solidFill>
              <a:schemeClr val="tx1"/>
            </a:solidFill>
          </a:ln>
        </p:spPr>
      </p:pic>
    </p:spTree>
    <p:extLst>
      <p:ext uri="{BB962C8B-B14F-4D97-AF65-F5344CB8AC3E}">
        <p14:creationId xmlns:p14="http://schemas.microsoft.com/office/powerpoint/2010/main" val="740722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0507" y="538682"/>
            <a:ext cx="8229600" cy="1143000"/>
          </a:xfrm>
        </p:spPr>
        <p:txBody>
          <a:bodyPr>
            <a:normAutofit/>
          </a:bodyPr>
          <a:lstStyle/>
          <a:p>
            <a:r>
              <a:rPr lang="en-US" dirty="0" smtClean="0"/>
              <a:t>What Educators Can Do</a:t>
            </a:r>
            <a:endParaRPr lang="en-US" dirty="0"/>
          </a:p>
        </p:txBody>
      </p:sp>
      <p:sp>
        <p:nvSpPr>
          <p:cNvPr id="5" name="Title 2"/>
          <p:cNvSpPr txBox="1">
            <a:spLocks/>
          </p:cNvSpPr>
          <p:nvPr/>
        </p:nvSpPr>
        <p:spPr>
          <a:xfrm>
            <a:off x="731520" y="1589428"/>
            <a:ext cx="4135272" cy="36337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Arial" pitchFamily="34" charset="0"/>
                <a:ea typeface="+mj-ea"/>
                <a:cs typeface="Arial" pitchFamily="34" charset="0"/>
              </a:defRPr>
            </a:lvl1pPr>
          </a:lstStyle>
          <a:p>
            <a:r>
              <a:rPr lang="en-US" dirty="0">
                <a:solidFill>
                  <a:srgbClr val="92D050"/>
                </a:solidFill>
              </a:rPr>
              <a:t>Refer </a:t>
            </a:r>
            <a:r>
              <a:rPr lang="en-US" dirty="0" smtClean="0">
                <a:solidFill>
                  <a:srgbClr val="92D050"/>
                </a:solidFill>
              </a:rPr>
              <a:t>to</a:t>
            </a:r>
          </a:p>
          <a:p>
            <a:r>
              <a:rPr lang="en-US" sz="5000" dirty="0" smtClean="0">
                <a:solidFill>
                  <a:srgbClr val="92D050"/>
                </a:solidFill>
                <a:latin typeface="Impact" charset="0"/>
                <a:ea typeface="Impact" charset="0"/>
                <a:cs typeface="Impact" charset="0"/>
              </a:rPr>
              <a:t>MENTAL HEALTH STAFF</a:t>
            </a:r>
          </a:p>
          <a:p>
            <a:r>
              <a:rPr lang="en-US" dirty="0" smtClean="0">
                <a:solidFill>
                  <a:srgbClr val="92D050"/>
                </a:solidFill>
              </a:rPr>
              <a:t>in your school</a:t>
            </a:r>
            <a:endParaRPr lang="en-US" dirty="0">
              <a:solidFill>
                <a:srgbClr val="92D050"/>
              </a:solidFill>
            </a:endParaRPr>
          </a:p>
        </p:txBody>
      </p:sp>
      <p:pic>
        <p:nvPicPr>
          <p:cNvPr id="2" name="Picture 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218254" y="2200718"/>
            <a:ext cx="3429933" cy="2572450"/>
          </a:xfrm>
          <a:prstGeom prst="rect">
            <a:avLst/>
          </a:prstGeom>
          <a:ln>
            <a:solidFill>
              <a:schemeClr val="tx1"/>
            </a:solidFill>
          </a:ln>
        </p:spPr>
      </p:pic>
    </p:spTree>
    <p:extLst>
      <p:ext uri="{BB962C8B-B14F-4D97-AF65-F5344CB8AC3E}">
        <p14:creationId xmlns:p14="http://schemas.microsoft.com/office/powerpoint/2010/main" val="2810730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66203"/>
            <a:ext cx="8229600" cy="1143000"/>
          </a:xfrm>
        </p:spPr>
        <p:txBody>
          <a:bodyPr>
            <a:normAutofit/>
          </a:bodyPr>
          <a:lstStyle/>
          <a:p>
            <a:r>
              <a:rPr lang="en-US" sz="6000" dirty="0" smtClean="0">
                <a:solidFill>
                  <a:srgbClr val="92D050"/>
                </a:solidFill>
                <a:latin typeface="Impact" charset="0"/>
                <a:ea typeface="Impact" charset="0"/>
                <a:cs typeface="Impact" charset="0"/>
              </a:rPr>
              <a:t>WARNING SIGNS</a:t>
            </a:r>
            <a:endParaRPr lang="en-US" sz="6000" dirty="0">
              <a:solidFill>
                <a:srgbClr val="92D050"/>
              </a:solidFill>
              <a:latin typeface="Impact" charset="0"/>
              <a:ea typeface="Impact" charset="0"/>
              <a:cs typeface="Impact" charset="0"/>
            </a:endParaRPr>
          </a:p>
        </p:txBody>
      </p:sp>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401318" y="1837219"/>
            <a:ext cx="6341364" cy="4227576"/>
          </a:xfrm>
          <a:prstGeom prst="rect">
            <a:avLst/>
          </a:prstGeom>
          <a:ln>
            <a:solidFill>
              <a:schemeClr val="tx1"/>
            </a:solidFill>
          </a:ln>
        </p:spPr>
      </p:pic>
    </p:spTree>
    <p:extLst>
      <p:ext uri="{BB962C8B-B14F-4D97-AF65-F5344CB8AC3E}">
        <p14:creationId xmlns:p14="http://schemas.microsoft.com/office/powerpoint/2010/main" val="188917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66203"/>
            <a:ext cx="8229600" cy="1143000"/>
          </a:xfrm>
        </p:spPr>
        <p:txBody>
          <a:bodyPr>
            <a:normAutofit/>
          </a:bodyPr>
          <a:lstStyle/>
          <a:p>
            <a:r>
              <a:rPr lang="en-US" sz="6000" dirty="0" smtClean="0">
                <a:solidFill>
                  <a:srgbClr val="92D050"/>
                </a:solidFill>
                <a:latin typeface="Impact" charset="0"/>
                <a:ea typeface="Impact" charset="0"/>
                <a:cs typeface="Impact" charset="0"/>
              </a:rPr>
              <a:t>WARNING SIGNS</a:t>
            </a:r>
            <a:endParaRPr lang="en-US" sz="6000" dirty="0">
              <a:solidFill>
                <a:srgbClr val="92D050"/>
              </a:solidFill>
              <a:latin typeface="Impact" charset="0"/>
              <a:ea typeface="Impact" charset="0"/>
              <a:cs typeface="Impact" charset="0"/>
            </a:endParaRPr>
          </a:p>
        </p:txBody>
      </p:sp>
      <p:sp>
        <p:nvSpPr>
          <p:cNvPr id="6" name="Content Placeholder 5"/>
          <p:cNvSpPr>
            <a:spLocks noGrp="1"/>
          </p:cNvSpPr>
          <p:nvPr>
            <p:ph idx="1"/>
          </p:nvPr>
        </p:nvSpPr>
        <p:spPr>
          <a:xfrm>
            <a:off x="640080" y="1764067"/>
            <a:ext cx="8229600" cy="4525963"/>
          </a:xfrm>
        </p:spPr>
        <p:txBody>
          <a:bodyPr>
            <a:normAutofit/>
          </a:bodyPr>
          <a:lstStyle/>
          <a:p>
            <a:r>
              <a:rPr lang="en-US" sz="3000" dirty="0" smtClean="0"/>
              <a:t>Changes in behavior</a:t>
            </a:r>
          </a:p>
          <a:p>
            <a:r>
              <a:rPr lang="en-US" sz="3000" dirty="0" smtClean="0"/>
              <a:t>Inability to cope</a:t>
            </a:r>
          </a:p>
          <a:p>
            <a:r>
              <a:rPr lang="en-US" sz="3000" dirty="0" smtClean="0"/>
              <a:t>Many physical complaints/symptoms</a:t>
            </a:r>
          </a:p>
          <a:p>
            <a:r>
              <a:rPr lang="en-US" sz="3000" dirty="0" smtClean="0"/>
              <a:t>Frequent nightmares</a:t>
            </a:r>
          </a:p>
          <a:p>
            <a:r>
              <a:rPr lang="en-US" sz="3000" dirty="0" smtClean="0"/>
              <a:t>Sexual or other risk-taking                     behaviors</a:t>
            </a:r>
          </a:p>
          <a:p>
            <a:r>
              <a:rPr lang="en-US" sz="3000" dirty="0" smtClean="0"/>
              <a:t>Alcohol or drug abuse</a:t>
            </a:r>
          </a:p>
          <a:p>
            <a:r>
              <a:rPr lang="en-US" sz="3000" dirty="0" smtClean="0"/>
              <a:t>Regressive behaviors*</a:t>
            </a:r>
          </a:p>
        </p:txBody>
      </p:sp>
      <p:pic>
        <p:nvPicPr>
          <p:cNvPr id="8" name="Picture 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772150" y="4264792"/>
            <a:ext cx="2786634" cy="1857756"/>
          </a:xfrm>
          <a:prstGeom prst="rect">
            <a:avLst/>
          </a:prstGeom>
          <a:ln>
            <a:solidFill>
              <a:schemeClr val="tx1"/>
            </a:solidFill>
          </a:ln>
        </p:spPr>
      </p:pic>
    </p:spTree>
    <p:extLst>
      <p:ext uri="{BB962C8B-B14F-4D97-AF65-F5344CB8AC3E}">
        <p14:creationId xmlns:p14="http://schemas.microsoft.com/office/powerpoint/2010/main" val="41591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709203"/>
            <a:ext cx="8229600" cy="4525963"/>
          </a:xfrm>
        </p:spPr>
        <p:txBody>
          <a:bodyPr/>
          <a:lstStyle/>
          <a:p>
            <a:r>
              <a:rPr lang="en-US" sz="3000" dirty="0" smtClean="0"/>
              <a:t>Intense fear of becoming overweight</a:t>
            </a:r>
          </a:p>
          <a:p>
            <a:r>
              <a:rPr lang="en-US" sz="3000" dirty="0" smtClean="0"/>
              <a:t>Problems across multiple settings*</a:t>
            </a:r>
          </a:p>
          <a:p>
            <a:r>
              <a:rPr lang="en-US" sz="3000" dirty="0" smtClean="0"/>
              <a:t>Hallucinations</a:t>
            </a:r>
          </a:p>
          <a:p>
            <a:r>
              <a:rPr lang="en-US" sz="3000" dirty="0" smtClean="0"/>
              <a:t>Hurting </a:t>
            </a:r>
            <a:r>
              <a:rPr lang="en-US" sz="3000" dirty="0"/>
              <a:t>people or </a:t>
            </a:r>
            <a:r>
              <a:rPr lang="en-US" sz="3000" dirty="0" smtClean="0"/>
              <a:t>animals</a:t>
            </a:r>
          </a:p>
          <a:p>
            <a:r>
              <a:rPr lang="en-US" sz="3000" dirty="0" smtClean="0"/>
              <a:t>Self-injury*</a:t>
            </a:r>
          </a:p>
          <a:p>
            <a:r>
              <a:rPr lang="en-US" sz="3000" dirty="0" smtClean="0"/>
              <a:t>Threats of running away</a:t>
            </a:r>
          </a:p>
          <a:p>
            <a:r>
              <a:rPr lang="en-US" sz="3000" dirty="0" smtClean="0"/>
              <a:t>Loss of interest*</a:t>
            </a:r>
            <a:endParaRPr lang="en-US" sz="3000" dirty="0"/>
          </a:p>
          <a:p>
            <a:endParaRPr lang="en-US" dirty="0"/>
          </a:p>
          <a:p>
            <a:endParaRPr lang="en-US" dirty="0"/>
          </a:p>
          <a:p>
            <a:endParaRPr lang="en-US" dirty="0"/>
          </a:p>
        </p:txBody>
      </p:sp>
      <p:sp>
        <p:nvSpPr>
          <p:cNvPr id="6" name="Title 4"/>
          <p:cNvSpPr>
            <a:spLocks noGrp="1"/>
          </p:cNvSpPr>
          <p:nvPr>
            <p:ph type="title"/>
          </p:nvPr>
        </p:nvSpPr>
        <p:spPr>
          <a:xfrm>
            <a:off x="420624" y="547915"/>
            <a:ext cx="8229600" cy="1143000"/>
          </a:xfrm>
        </p:spPr>
        <p:txBody>
          <a:bodyPr>
            <a:normAutofit/>
          </a:bodyPr>
          <a:lstStyle/>
          <a:p>
            <a:r>
              <a:rPr lang="en-US" sz="6000" dirty="0" smtClean="0">
                <a:solidFill>
                  <a:srgbClr val="92D050"/>
                </a:solidFill>
                <a:latin typeface="Impact" charset="0"/>
                <a:ea typeface="Impact" charset="0"/>
                <a:cs typeface="Impact" charset="0"/>
              </a:rPr>
              <a:t>WARNING SIGNS</a:t>
            </a:r>
            <a:endParaRPr lang="en-US" sz="6000" dirty="0">
              <a:solidFill>
                <a:srgbClr val="92D050"/>
              </a:solidFill>
              <a:latin typeface="Impact" charset="0"/>
              <a:ea typeface="Impact" charset="0"/>
              <a:cs typeface="Impact" charset="0"/>
            </a:endParaRPr>
          </a:p>
        </p:txBody>
      </p:sp>
      <p:pic>
        <p:nvPicPr>
          <p:cNvPr id="7" name="Picture 6"/>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797296" y="4118488"/>
            <a:ext cx="2852928" cy="1901952"/>
          </a:xfrm>
          <a:prstGeom prst="rect">
            <a:avLst/>
          </a:prstGeom>
          <a:ln>
            <a:solidFill>
              <a:schemeClr val="tx1"/>
            </a:solidFill>
          </a:ln>
        </p:spPr>
      </p:pic>
    </p:spTree>
    <p:extLst>
      <p:ext uri="{BB962C8B-B14F-4D97-AF65-F5344CB8AC3E}">
        <p14:creationId xmlns:p14="http://schemas.microsoft.com/office/powerpoint/2010/main" val="3111347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73654"/>
            <a:ext cx="8229600" cy="4525963"/>
          </a:xfrm>
        </p:spPr>
        <p:txBody>
          <a:bodyPr>
            <a:normAutofit/>
          </a:bodyPr>
          <a:lstStyle/>
          <a:p>
            <a:r>
              <a:rPr lang="en-US" sz="3000" dirty="0" smtClean="0"/>
              <a:t>Trouble focusing or sitting still</a:t>
            </a:r>
          </a:p>
          <a:p>
            <a:r>
              <a:rPr lang="en-US" sz="3000" dirty="0" smtClean="0"/>
              <a:t>Sustained feelings of sadness</a:t>
            </a:r>
          </a:p>
          <a:p>
            <a:r>
              <a:rPr lang="en-US" sz="3000" dirty="0" smtClean="0"/>
              <a:t>Excessive anger/outbursts</a:t>
            </a:r>
          </a:p>
          <a:p>
            <a:r>
              <a:rPr lang="en-US" sz="3000" dirty="0" smtClean="0"/>
              <a:t>Need to perform rituals</a:t>
            </a:r>
          </a:p>
          <a:p>
            <a:r>
              <a:rPr lang="en-US" sz="3000" dirty="0" smtClean="0"/>
              <a:t>Avoids people/wants to be                         alone</a:t>
            </a:r>
          </a:p>
          <a:p>
            <a:r>
              <a:rPr lang="en-US" sz="3000" dirty="0" smtClean="0"/>
              <a:t>Repeated thoughts of death*</a:t>
            </a:r>
          </a:p>
        </p:txBody>
      </p:sp>
      <p:sp>
        <p:nvSpPr>
          <p:cNvPr id="5" name="Title 4"/>
          <p:cNvSpPr>
            <a:spLocks noGrp="1"/>
          </p:cNvSpPr>
          <p:nvPr>
            <p:ph type="title"/>
          </p:nvPr>
        </p:nvSpPr>
        <p:spPr>
          <a:xfrm>
            <a:off x="457200" y="566203"/>
            <a:ext cx="8229600" cy="1143000"/>
          </a:xfrm>
        </p:spPr>
        <p:txBody>
          <a:bodyPr>
            <a:normAutofit/>
          </a:bodyPr>
          <a:lstStyle/>
          <a:p>
            <a:r>
              <a:rPr lang="en-US" sz="6000" dirty="0" smtClean="0">
                <a:solidFill>
                  <a:srgbClr val="92D050"/>
                </a:solidFill>
                <a:latin typeface="Impact" charset="0"/>
                <a:ea typeface="Impact" charset="0"/>
                <a:cs typeface="Impact" charset="0"/>
              </a:rPr>
              <a:t>WARNING SIGNS</a:t>
            </a:r>
            <a:endParaRPr lang="en-US" sz="6000" dirty="0">
              <a:solidFill>
                <a:srgbClr val="92D050"/>
              </a:solidFill>
              <a:latin typeface="Impact" charset="0"/>
              <a:ea typeface="Impact" charset="0"/>
              <a:cs typeface="Impact" charset="0"/>
            </a:endParaRPr>
          </a:p>
        </p:txBody>
      </p:sp>
      <p:pic>
        <p:nvPicPr>
          <p:cNvPr id="7" name="Picture 6"/>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410060" y="1973655"/>
            <a:ext cx="2093860" cy="3146986"/>
          </a:xfrm>
          <a:prstGeom prst="rect">
            <a:avLst/>
          </a:prstGeom>
          <a:ln>
            <a:solidFill>
              <a:schemeClr val="tx1"/>
            </a:solidFill>
          </a:ln>
        </p:spPr>
      </p:pic>
    </p:spTree>
    <p:extLst>
      <p:ext uri="{BB962C8B-B14F-4D97-AF65-F5344CB8AC3E}">
        <p14:creationId xmlns:p14="http://schemas.microsoft.com/office/powerpoint/2010/main" val="404318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676248"/>
            <a:ext cx="8522208" cy="1243991"/>
          </a:xfrm>
        </p:spPr>
        <p:txBody>
          <a:bodyPr>
            <a:noAutofit/>
          </a:bodyPr>
          <a:lstStyle/>
          <a:p>
            <a:r>
              <a:rPr lang="en-US" sz="3400" dirty="0" smtClean="0"/>
              <a:t>What Should You Do if You Suspect Mental Health Problems with a Student?</a:t>
            </a:r>
            <a:endParaRPr lang="en-US" sz="3400" dirty="0"/>
          </a:p>
        </p:txBody>
      </p:sp>
      <p:sp>
        <p:nvSpPr>
          <p:cNvPr id="3" name="Content Placeholder 2"/>
          <p:cNvSpPr>
            <a:spLocks noGrp="1"/>
          </p:cNvSpPr>
          <p:nvPr>
            <p:ph idx="1"/>
          </p:nvPr>
        </p:nvSpPr>
        <p:spPr>
          <a:xfrm>
            <a:off x="438912" y="2094293"/>
            <a:ext cx="8229600" cy="4525963"/>
          </a:xfrm>
        </p:spPr>
        <p:txBody>
          <a:bodyPr/>
          <a:lstStyle/>
          <a:p>
            <a:r>
              <a:rPr lang="en-US" sz="3000" dirty="0" smtClean="0"/>
              <a:t>Share your concerns with others </a:t>
            </a:r>
          </a:p>
          <a:p>
            <a:r>
              <a:rPr lang="en-US" sz="3000" dirty="0" smtClean="0"/>
              <a:t>Open lines of communication </a:t>
            </a:r>
          </a:p>
          <a:p>
            <a:r>
              <a:rPr lang="en-US" sz="3000" dirty="0" smtClean="0"/>
              <a:t>Avoid judgmental language</a:t>
            </a:r>
          </a:p>
          <a:p>
            <a:r>
              <a:rPr lang="en-US" sz="3000" dirty="0" smtClean="0"/>
              <a:t>Refer to the school’s MH staff</a:t>
            </a:r>
          </a:p>
          <a:p>
            <a:r>
              <a:rPr lang="en-US" sz="3000" dirty="0" smtClean="0"/>
              <a:t>Take care of YOURSELF</a:t>
            </a:r>
          </a:p>
          <a:p>
            <a:r>
              <a:rPr lang="en-US" sz="3000" dirty="0" smtClean="0"/>
              <a:t>Listen, listen, listen!</a:t>
            </a:r>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912" y="2258885"/>
            <a:ext cx="2025600" cy="2898331"/>
          </a:xfrm>
          <a:prstGeom prst="rect">
            <a:avLst/>
          </a:prstGeom>
          <a:ln>
            <a:solidFill>
              <a:schemeClr val="tx1"/>
            </a:solidFill>
          </a:ln>
        </p:spPr>
      </p:pic>
    </p:spTree>
    <p:extLst>
      <p:ext uri="{BB962C8B-B14F-4D97-AF65-F5344CB8AC3E}">
        <p14:creationId xmlns:p14="http://schemas.microsoft.com/office/powerpoint/2010/main" val="418243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0576" y="4818888"/>
            <a:ext cx="5486400" cy="566738"/>
          </a:xfrm>
        </p:spPr>
        <p:txBody>
          <a:bodyPr>
            <a:noAutofit/>
          </a:bodyPr>
          <a:lstStyle/>
          <a:p>
            <a:pPr algn="ctr"/>
            <a:r>
              <a:rPr lang="en-US" sz="3600" dirty="0" smtClean="0"/>
              <a:t>QUESTIONS?</a:t>
            </a:r>
            <a:endParaRPr lang="en-US" sz="3600" dirty="0"/>
          </a:p>
        </p:txBody>
      </p:sp>
      <p:pic>
        <p:nvPicPr>
          <p:cNvPr id="3074" name="Picture 2" descr="C:\Users\kmiller\AppData\Local\Microsoft\Windows\Temporary Internet Files\Content.IE5\XK6OMYLF\question_makrs_cutie_mark_by_rildraw-d4byewl[1].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5881" y="1392072"/>
            <a:ext cx="3721146" cy="30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238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 y="511657"/>
            <a:ext cx="5266944" cy="1042823"/>
          </a:xfrm>
        </p:spPr>
        <p:txBody>
          <a:bodyPr>
            <a:normAutofit/>
          </a:bodyPr>
          <a:lstStyle/>
          <a:p>
            <a:r>
              <a:rPr lang="en-US" dirty="0" smtClean="0"/>
              <a:t>Mental </a:t>
            </a:r>
            <a:r>
              <a:rPr lang="en-US" smtClean="0"/>
              <a:t>Health is</a:t>
            </a:r>
            <a:endParaRPr lang="en-US" dirty="0"/>
          </a:p>
        </p:txBody>
      </p:sp>
      <p:sp>
        <p:nvSpPr>
          <p:cNvPr id="5" name="TextBox 4"/>
          <p:cNvSpPr txBox="1"/>
          <p:nvPr/>
        </p:nvSpPr>
        <p:spPr>
          <a:xfrm>
            <a:off x="4977765" y="574986"/>
            <a:ext cx="3946779" cy="1092607"/>
          </a:xfrm>
          <a:prstGeom prst="rect">
            <a:avLst/>
          </a:prstGeom>
          <a:noFill/>
        </p:spPr>
        <p:txBody>
          <a:bodyPr wrap="square" rtlCol="0">
            <a:spAutoFit/>
          </a:bodyPr>
          <a:lstStyle/>
          <a:p>
            <a:r>
              <a:rPr lang="en-US" sz="6500" dirty="0">
                <a:solidFill>
                  <a:srgbClr val="92D050"/>
                </a:solidFill>
                <a:latin typeface="Impact" charset="0"/>
                <a:ea typeface="Impact" charset="0"/>
                <a:cs typeface="Impact" charset="0"/>
              </a:rPr>
              <a:t>IMPORTANT</a:t>
            </a:r>
            <a:endParaRPr lang="en-US" sz="6500" dirty="0">
              <a:solidFill>
                <a:srgbClr val="92D050"/>
              </a:solidFill>
            </a:endParaRPr>
          </a:p>
        </p:txBody>
      </p:sp>
      <p:pic>
        <p:nvPicPr>
          <p:cNvPr id="3" name="Picture 2"/>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530798" y="1822362"/>
            <a:ext cx="6404670" cy="4257719"/>
          </a:xfrm>
          <a:prstGeom prst="rect">
            <a:avLst/>
          </a:prstGeom>
          <a:ln>
            <a:solidFill>
              <a:schemeClr val="tx1"/>
            </a:solidFill>
          </a:ln>
        </p:spPr>
      </p:pic>
    </p:spTree>
    <p:extLst>
      <p:ext uri="{BB962C8B-B14F-4D97-AF65-F5344CB8AC3E}">
        <p14:creationId xmlns:p14="http://schemas.microsoft.com/office/powerpoint/2010/main" val="1558423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548233"/>
            <a:ext cx="8229600" cy="1143000"/>
          </a:xfrm>
        </p:spPr>
        <p:txBody>
          <a:bodyPr/>
          <a:lstStyle/>
          <a:p>
            <a:r>
              <a:rPr lang="en-US" dirty="0" smtClean="0"/>
              <a:t>Helpful Resources</a:t>
            </a:r>
            <a:endParaRPr lang="en-US" dirty="0"/>
          </a:p>
        </p:txBody>
      </p:sp>
      <p:sp>
        <p:nvSpPr>
          <p:cNvPr id="3" name="Content Placeholder 2"/>
          <p:cNvSpPr>
            <a:spLocks noGrp="1"/>
          </p:cNvSpPr>
          <p:nvPr>
            <p:ph idx="1"/>
          </p:nvPr>
        </p:nvSpPr>
        <p:spPr>
          <a:xfrm>
            <a:off x="914400" y="1928659"/>
            <a:ext cx="8229600" cy="4525963"/>
          </a:xfrm>
        </p:spPr>
        <p:txBody>
          <a:bodyPr/>
          <a:lstStyle/>
          <a:p>
            <a:r>
              <a:rPr lang="en-US" sz="3000" dirty="0"/>
              <a:t>National Institute of Mental Health: </a:t>
            </a:r>
            <a:r>
              <a:rPr lang="en-US" sz="3000" dirty="0">
                <a:hlinkClick r:id="rId2"/>
              </a:rPr>
              <a:t>www.nimh.nih.gov</a:t>
            </a:r>
            <a:endParaRPr lang="en-US" sz="3000" dirty="0"/>
          </a:p>
          <a:p>
            <a:r>
              <a:rPr lang="en-US" sz="3000" dirty="0"/>
              <a:t>The Brown University Child and Adolescent Behavior Letter</a:t>
            </a:r>
            <a:r>
              <a:rPr lang="en-US" sz="3000" dirty="0" smtClean="0"/>
              <a:t>:</a:t>
            </a:r>
          </a:p>
          <a:p>
            <a:pPr marL="0" indent="0">
              <a:buNone/>
            </a:pPr>
            <a:r>
              <a:rPr lang="en-US" sz="3000" dirty="0"/>
              <a:t>	</a:t>
            </a:r>
            <a:r>
              <a:rPr lang="en-US" sz="3000" dirty="0" smtClean="0">
                <a:hlinkClick r:id="rId3"/>
              </a:rPr>
              <a:t>www.childadolescentbehavior.com</a:t>
            </a:r>
            <a:endParaRPr lang="en-US" sz="3000" dirty="0"/>
          </a:p>
          <a:p>
            <a:r>
              <a:rPr lang="en-US" sz="3000" dirty="0" smtClean="0"/>
              <a:t>National </a:t>
            </a:r>
            <a:r>
              <a:rPr lang="en-US" sz="3000" dirty="0"/>
              <a:t>Alliance for the Mental Ill: </a:t>
            </a:r>
            <a:r>
              <a:rPr lang="en-US" sz="3000" dirty="0">
                <a:hlinkClick r:id="rId4"/>
              </a:rPr>
              <a:t>www.nami.org</a:t>
            </a:r>
            <a:endParaRPr lang="en-US" sz="3000" dirty="0"/>
          </a:p>
          <a:p>
            <a:pPr marL="0" indent="0">
              <a:buNone/>
            </a:pPr>
            <a:endParaRPr lang="en-US" dirty="0"/>
          </a:p>
          <a:p>
            <a:endParaRPr lang="en-US" dirty="0"/>
          </a:p>
        </p:txBody>
      </p:sp>
    </p:spTree>
    <p:extLst>
      <p:ext uri="{BB962C8B-B14F-4D97-AF65-F5344CB8AC3E}">
        <p14:creationId xmlns:p14="http://schemas.microsoft.com/office/powerpoint/2010/main" val="2770310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491"/>
            <a:ext cx="8229600" cy="1143000"/>
          </a:xfrm>
        </p:spPr>
        <p:txBody>
          <a:bodyPr/>
          <a:lstStyle/>
          <a:p>
            <a:r>
              <a:rPr lang="en-US" dirty="0" smtClean="0"/>
              <a:t>Local Resources</a:t>
            </a:r>
            <a:endParaRPr lang="en-US" dirty="0"/>
          </a:p>
        </p:txBody>
      </p:sp>
      <p:sp>
        <p:nvSpPr>
          <p:cNvPr id="3" name="Content Placeholder 2"/>
          <p:cNvSpPr>
            <a:spLocks noGrp="1"/>
          </p:cNvSpPr>
          <p:nvPr>
            <p:ph idx="1"/>
          </p:nvPr>
        </p:nvSpPr>
        <p:spPr>
          <a:xfrm>
            <a:off x="749808" y="1928659"/>
            <a:ext cx="8229600" cy="4525963"/>
          </a:xfrm>
        </p:spPr>
        <p:txBody>
          <a:bodyPr>
            <a:normAutofit/>
          </a:bodyPr>
          <a:lstStyle/>
          <a:p>
            <a:r>
              <a:rPr lang="en-US" sz="3000" dirty="0" smtClean="0"/>
              <a:t>Onondaga County Mental Health Services:</a:t>
            </a:r>
          </a:p>
          <a:p>
            <a:pPr marL="0" indent="0">
              <a:buNone/>
            </a:pPr>
            <a:r>
              <a:rPr lang="en-US" sz="3000" dirty="0"/>
              <a:t>	</a:t>
            </a:r>
            <a:r>
              <a:rPr lang="en-US" sz="3000" dirty="0">
                <a:hlinkClick r:id="rId2"/>
              </a:rPr>
              <a:t>http://www.ongov.net/ocdmh/</a:t>
            </a:r>
            <a:r>
              <a:rPr lang="en-US" sz="3000" dirty="0"/>
              <a:t> </a:t>
            </a:r>
            <a:endParaRPr lang="en-US" sz="3000" dirty="0" smtClean="0"/>
          </a:p>
          <a:p>
            <a:r>
              <a:rPr lang="en-US" sz="3000" dirty="0" smtClean="0"/>
              <a:t>Madison County Mental Health </a:t>
            </a:r>
            <a:r>
              <a:rPr lang="en-US" sz="3000" dirty="0"/>
              <a:t>Department: </a:t>
            </a:r>
            <a:r>
              <a:rPr lang="en-US" sz="3000" dirty="0">
                <a:hlinkClick r:id="rId3"/>
              </a:rPr>
              <a:t>https://</a:t>
            </a:r>
            <a:r>
              <a:rPr lang="en-US" sz="3000" dirty="0" smtClean="0">
                <a:hlinkClick r:id="rId3"/>
              </a:rPr>
              <a:t>www.madisoncounty.ny.gov/mental-health/home</a:t>
            </a:r>
            <a:endParaRPr lang="en-US" sz="3000" dirty="0" smtClean="0"/>
          </a:p>
          <a:p>
            <a:r>
              <a:rPr lang="en-US" sz="3000" dirty="0"/>
              <a:t>Cortland County: </a:t>
            </a:r>
            <a:r>
              <a:rPr lang="en-US" sz="3000" dirty="0">
                <a:hlinkClick r:id="rId4"/>
              </a:rPr>
              <a:t>http://</a:t>
            </a:r>
            <a:r>
              <a:rPr lang="en-US" sz="3000" dirty="0" smtClean="0">
                <a:hlinkClick r:id="rId4"/>
              </a:rPr>
              <a:t>www.cortland-co.org/mhealth/Default.htm</a:t>
            </a:r>
            <a:r>
              <a:rPr lang="en-US" sz="3000" dirty="0" smtClean="0"/>
              <a:t> </a:t>
            </a:r>
          </a:p>
          <a:p>
            <a:endParaRPr lang="en-US" dirty="0" smtClean="0"/>
          </a:p>
          <a:p>
            <a:endParaRPr lang="en-US" dirty="0"/>
          </a:p>
        </p:txBody>
      </p:sp>
    </p:spTree>
    <p:extLst>
      <p:ext uri="{BB962C8B-B14F-4D97-AF65-F5344CB8AC3E}">
        <p14:creationId xmlns:p14="http://schemas.microsoft.com/office/powerpoint/2010/main" val="2881737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7915"/>
            <a:ext cx="8229600" cy="1143000"/>
          </a:xfrm>
        </p:spPr>
        <p:txBody>
          <a:bodyPr/>
          <a:lstStyle/>
          <a:p>
            <a:r>
              <a:rPr lang="en-US" dirty="0" smtClean="0"/>
              <a:t>For more information:</a:t>
            </a:r>
            <a:endParaRPr lang="en-US" dirty="0"/>
          </a:p>
        </p:txBody>
      </p:sp>
      <p:sp>
        <p:nvSpPr>
          <p:cNvPr id="5" name="Content Placeholder 4"/>
          <p:cNvSpPr>
            <a:spLocks noGrp="1"/>
          </p:cNvSpPr>
          <p:nvPr>
            <p:ph idx="1"/>
          </p:nvPr>
        </p:nvSpPr>
        <p:spPr>
          <a:xfrm>
            <a:off x="457200" y="1690915"/>
            <a:ext cx="8229600" cy="4525963"/>
          </a:xfrm>
        </p:spPr>
        <p:txBody>
          <a:bodyPr/>
          <a:lstStyle/>
          <a:p>
            <a:pPr marL="0" indent="0" algn="ctr">
              <a:buNone/>
            </a:pPr>
            <a:r>
              <a:rPr lang="en-US" dirty="0" smtClean="0"/>
              <a:t>Contact OCM BOCES Youth Development:</a:t>
            </a:r>
          </a:p>
          <a:p>
            <a:pPr marL="0" indent="0" algn="ctr">
              <a:buNone/>
            </a:pPr>
            <a:endParaRPr lang="en-US" dirty="0"/>
          </a:p>
          <a:p>
            <a:pPr marL="0" indent="0" algn="ctr">
              <a:buNone/>
            </a:pPr>
            <a:r>
              <a:rPr lang="en-US" dirty="0" smtClean="0"/>
              <a:t>Penny Williams (315) 431-8560 or</a:t>
            </a:r>
          </a:p>
          <a:p>
            <a:pPr marL="0" indent="0" algn="ctr">
              <a:buNone/>
            </a:pPr>
            <a:r>
              <a:rPr lang="en-US" dirty="0" smtClean="0">
                <a:hlinkClick r:id="rId2"/>
              </a:rPr>
              <a:t>pwilliams@ocmboces.org</a:t>
            </a:r>
            <a:endParaRPr lang="en-US" dirty="0" smtClean="0"/>
          </a:p>
          <a:p>
            <a:pPr marL="0" indent="0" algn="ctr">
              <a:buNone/>
            </a:pPr>
            <a:endParaRPr lang="en-US" dirty="0"/>
          </a:p>
          <a:p>
            <a:pPr marL="0" indent="0" algn="ctr">
              <a:buNone/>
            </a:pPr>
            <a:r>
              <a:rPr lang="en-US" dirty="0" smtClean="0"/>
              <a:t>Kathy Miller (315) 431-8559 or</a:t>
            </a:r>
          </a:p>
          <a:p>
            <a:pPr marL="0" indent="0" algn="ctr">
              <a:buNone/>
            </a:pPr>
            <a:r>
              <a:rPr lang="en-US" dirty="0" smtClean="0">
                <a:hlinkClick r:id="rId3"/>
              </a:rPr>
              <a:t>kamiller@ocmboces.org</a:t>
            </a:r>
            <a:r>
              <a:rPr lang="en-US" dirty="0" smtClean="0"/>
              <a:t> </a:t>
            </a:r>
            <a:endParaRPr lang="en-US" dirty="0"/>
          </a:p>
        </p:txBody>
      </p:sp>
    </p:spTree>
    <p:extLst>
      <p:ext uri="{BB962C8B-B14F-4D97-AF65-F5344CB8AC3E}">
        <p14:creationId xmlns:p14="http://schemas.microsoft.com/office/powerpoint/2010/main" val="722641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011" y="537819"/>
            <a:ext cx="8229600" cy="1143000"/>
          </a:xfrm>
        </p:spPr>
        <p:txBody>
          <a:bodyPr>
            <a:normAutofit/>
          </a:bodyPr>
          <a:lstStyle/>
          <a:p>
            <a:r>
              <a:rPr lang="en-US" sz="4000" dirty="0" smtClean="0"/>
              <a:t>Mental Health is</a:t>
            </a:r>
            <a:endParaRPr lang="en-US" sz="4000" dirty="0">
              <a:solidFill>
                <a:srgbClr val="92D050"/>
              </a:solidFill>
              <a:latin typeface="Impact" charset="0"/>
              <a:ea typeface="Impact" charset="0"/>
              <a:cs typeface="Impact" charset="0"/>
            </a:endParaRPr>
          </a:p>
        </p:txBody>
      </p:sp>
      <p:sp>
        <p:nvSpPr>
          <p:cNvPr id="3" name="Content Placeholder 2"/>
          <p:cNvSpPr>
            <a:spLocks noGrp="1"/>
          </p:cNvSpPr>
          <p:nvPr>
            <p:ph idx="1"/>
          </p:nvPr>
        </p:nvSpPr>
        <p:spPr>
          <a:xfrm>
            <a:off x="944118" y="1535378"/>
            <a:ext cx="7255764" cy="4525963"/>
          </a:xfrm>
        </p:spPr>
        <p:txBody>
          <a:bodyPr wrap="square">
            <a:normAutofit/>
          </a:bodyPr>
          <a:lstStyle/>
          <a:p>
            <a:r>
              <a:rPr lang="en-US" sz="2800" dirty="0" smtClean="0"/>
              <a:t>Mental health is as important as physical health </a:t>
            </a:r>
          </a:p>
          <a:p>
            <a:r>
              <a:rPr lang="en-US" sz="2800" dirty="0" smtClean="0"/>
              <a:t>Mental health issues can become worse if left untreated</a:t>
            </a:r>
          </a:p>
          <a:p>
            <a:r>
              <a:rPr lang="en-US" sz="2800" dirty="0" smtClean="0"/>
              <a:t>A strong and very significant relationship exists between mental health and academic achievement</a:t>
            </a:r>
          </a:p>
          <a:p>
            <a:r>
              <a:rPr lang="en-US" sz="2800" dirty="0" smtClean="0"/>
              <a:t>Early treatment is more </a:t>
            </a:r>
            <a:r>
              <a:rPr lang="en-US" sz="2800" dirty="0"/>
              <a:t> </a:t>
            </a:r>
            <a:r>
              <a:rPr lang="en-US" sz="2800" dirty="0" smtClean="0"/>
              <a:t>                   effective</a:t>
            </a:r>
          </a:p>
          <a:p>
            <a:endParaRPr lang="en-US" dirty="0"/>
          </a:p>
        </p:txBody>
      </p:sp>
      <p:sp>
        <p:nvSpPr>
          <p:cNvPr id="5" name="TextBox 4"/>
          <p:cNvSpPr txBox="1"/>
          <p:nvPr/>
        </p:nvSpPr>
        <p:spPr>
          <a:xfrm>
            <a:off x="4901185" y="588212"/>
            <a:ext cx="3999928" cy="1092607"/>
          </a:xfrm>
          <a:prstGeom prst="rect">
            <a:avLst/>
          </a:prstGeom>
          <a:noFill/>
        </p:spPr>
        <p:txBody>
          <a:bodyPr wrap="square" rtlCol="0">
            <a:spAutoFit/>
          </a:bodyPr>
          <a:lstStyle/>
          <a:p>
            <a:r>
              <a:rPr lang="en-US" sz="6500" dirty="0">
                <a:solidFill>
                  <a:srgbClr val="92D050"/>
                </a:solidFill>
                <a:latin typeface="Impact" charset="0"/>
                <a:ea typeface="Impact" charset="0"/>
                <a:cs typeface="Impact" charset="0"/>
              </a:rPr>
              <a:t>IMPORTANT</a:t>
            </a:r>
            <a:endParaRPr lang="en-US" sz="6500" dirty="0">
              <a:solidFill>
                <a:srgbClr val="92D050"/>
              </a:solidFill>
            </a:endParaRPr>
          </a:p>
        </p:txBody>
      </p:sp>
      <p:pic>
        <p:nvPicPr>
          <p:cNvPr id="6" name="Picture 5"/>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172468" y="4480466"/>
            <a:ext cx="2378029" cy="1580875"/>
          </a:xfrm>
          <a:prstGeom prst="rect">
            <a:avLst/>
          </a:prstGeom>
          <a:ln>
            <a:solidFill>
              <a:schemeClr val="tx1"/>
            </a:solidFill>
          </a:ln>
        </p:spPr>
      </p:pic>
    </p:spTree>
    <p:extLst>
      <p:ext uri="{BB962C8B-B14F-4D97-AF65-F5344CB8AC3E}">
        <p14:creationId xmlns:p14="http://schemas.microsoft.com/office/powerpoint/2010/main" val="770435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910" y="435322"/>
            <a:ext cx="9144000" cy="1143000"/>
          </a:xfrm>
        </p:spPr>
        <p:txBody>
          <a:bodyPr>
            <a:normAutofit/>
          </a:bodyPr>
          <a:lstStyle/>
          <a:p>
            <a:r>
              <a:rPr lang="en-US" sz="3200" dirty="0" smtClean="0"/>
              <a:t>Mental Health Issues are</a:t>
            </a:r>
            <a:endParaRPr lang="en-US" sz="3200" dirty="0"/>
          </a:p>
        </p:txBody>
      </p:sp>
      <p:pic>
        <p:nvPicPr>
          <p:cNvPr id="4" name="Picture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62124" y="1663327"/>
            <a:ext cx="7270791" cy="4097393"/>
          </a:xfrm>
          <a:prstGeom prst="rect">
            <a:avLst/>
          </a:prstGeom>
          <a:ln>
            <a:solidFill>
              <a:schemeClr val="tx1"/>
            </a:solidFill>
          </a:ln>
        </p:spPr>
      </p:pic>
      <p:sp>
        <p:nvSpPr>
          <p:cNvPr id="5" name="TextBox 4"/>
          <p:cNvSpPr txBox="1"/>
          <p:nvPr/>
        </p:nvSpPr>
        <p:spPr>
          <a:xfrm>
            <a:off x="5453253" y="464549"/>
            <a:ext cx="3946779" cy="1169551"/>
          </a:xfrm>
          <a:prstGeom prst="rect">
            <a:avLst/>
          </a:prstGeom>
          <a:noFill/>
        </p:spPr>
        <p:txBody>
          <a:bodyPr wrap="square" rtlCol="0">
            <a:spAutoFit/>
          </a:bodyPr>
          <a:lstStyle/>
          <a:p>
            <a:r>
              <a:rPr lang="en-US" sz="7000" dirty="0" smtClean="0">
                <a:solidFill>
                  <a:srgbClr val="92D050"/>
                </a:solidFill>
                <a:latin typeface="Impact" charset="0"/>
                <a:ea typeface="Impact" charset="0"/>
                <a:cs typeface="Impact" charset="0"/>
              </a:rPr>
              <a:t>COMMON</a:t>
            </a:r>
            <a:endParaRPr lang="en-US" sz="7000" dirty="0">
              <a:solidFill>
                <a:srgbClr val="92D050"/>
              </a:solidFill>
            </a:endParaRPr>
          </a:p>
        </p:txBody>
      </p:sp>
    </p:spTree>
    <p:extLst>
      <p:ext uri="{BB962C8B-B14F-4D97-AF65-F5344CB8AC3E}">
        <p14:creationId xmlns:p14="http://schemas.microsoft.com/office/powerpoint/2010/main" val="1389749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grayscl/>
            <a:extLst>
              <a:ext uri="{28A0092B-C50C-407E-A947-70E740481C1C}">
                <a14:useLocalDpi xmlns:a14="http://schemas.microsoft.com/office/drawing/2010/main" val="0"/>
              </a:ext>
            </a:extLst>
          </a:blip>
          <a:stretch>
            <a:fillRect/>
          </a:stretch>
        </p:blipFill>
        <p:spPr>
          <a:xfrm>
            <a:off x="5938763" y="4498848"/>
            <a:ext cx="2868860" cy="1616721"/>
          </a:xfrm>
          <a:prstGeom prst="rect">
            <a:avLst/>
          </a:prstGeom>
          <a:ln>
            <a:solidFill>
              <a:schemeClr val="tx1">
                <a:alpha val="27000"/>
              </a:schemeClr>
            </a:solidFill>
          </a:ln>
          <a:effectLst>
            <a:outerShdw blurRad="50800" dist="50800" dir="5400000" algn="ctr" rotWithShape="0">
              <a:srgbClr val="000000">
                <a:alpha val="0"/>
              </a:srgbClr>
            </a:outerShdw>
          </a:effectLst>
        </p:spPr>
      </p:pic>
      <p:sp>
        <p:nvSpPr>
          <p:cNvPr id="6" name="Title 1"/>
          <p:cNvSpPr>
            <a:spLocks noGrp="1"/>
          </p:cNvSpPr>
          <p:nvPr>
            <p:ph type="title"/>
          </p:nvPr>
        </p:nvSpPr>
        <p:spPr>
          <a:xfrm>
            <a:off x="-1574036" y="456475"/>
            <a:ext cx="9144000" cy="1143000"/>
          </a:xfrm>
        </p:spPr>
        <p:txBody>
          <a:bodyPr>
            <a:normAutofit/>
          </a:bodyPr>
          <a:lstStyle/>
          <a:p>
            <a:r>
              <a:rPr lang="en-US" sz="3000" dirty="0" smtClean="0"/>
              <a:t>Mental Health Issues are</a:t>
            </a:r>
            <a:endParaRPr lang="en-US" sz="3000" dirty="0"/>
          </a:p>
        </p:txBody>
      </p:sp>
      <p:sp>
        <p:nvSpPr>
          <p:cNvPr id="7" name="TextBox 6"/>
          <p:cNvSpPr txBox="1"/>
          <p:nvPr/>
        </p:nvSpPr>
        <p:spPr>
          <a:xfrm>
            <a:off x="5317895" y="493051"/>
            <a:ext cx="3946779" cy="1169551"/>
          </a:xfrm>
          <a:prstGeom prst="rect">
            <a:avLst/>
          </a:prstGeom>
          <a:noFill/>
        </p:spPr>
        <p:txBody>
          <a:bodyPr wrap="square" rtlCol="0">
            <a:spAutoFit/>
          </a:bodyPr>
          <a:lstStyle/>
          <a:p>
            <a:r>
              <a:rPr lang="en-US" sz="7000" dirty="0" smtClean="0">
                <a:solidFill>
                  <a:srgbClr val="92D050"/>
                </a:solidFill>
                <a:latin typeface="Impact" charset="0"/>
                <a:ea typeface="Impact" charset="0"/>
                <a:cs typeface="Impact" charset="0"/>
              </a:rPr>
              <a:t>COMMON</a:t>
            </a:r>
            <a:endParaRPr lang="en-US" sz="7000" dirty="0">
              <a:solidFill>
                <a:srgbClr val="92D050"/>
              </a:solidFill>
            </a:endParaRPr>
          </a:p>
        </p:txBody>
      </p:sp>
      <p:sp>
        <p:nvSpPr>
          <p:cNvPr id="8" name="Content Placeholder 2"/>
          <p:cNvSpPr>
            <a:spLocks noGrp="1"/>
          </p:cNvSpPr>
          <p:nvPr>
            <p:ph idx="1"/>
          </p:nvPr>
        </p:nvSpPr>
        <p:spPr>
          <a:xfrm>
            <a:off x="709689" y="1571318"/>
            <a:ext cx="7753350" cy="4525963"/>
          </a:xfrm>
        </p:spPr>
        <p:txBody>
          <a:bodyPr>
            <a:normAutofit fontScale="92500" lnSpcReduction="10000"/>
          </a:bodyPr>
          <a:lstStyle/>
          <a:p>
            <a:r>
              <a:rPr lang="en-US" sz="3000" dirty="0"/>
              <a:t>One in </a:t>
            </a:r>
            <a:r>
              <a:rPr lang="en-US" sz="3000"/>
              <a:t>five </a:t>
            </a:r>
            <a:r>
              <a:rPr lang="en-US" sz="3000" smtClean="0"/>
              <a:t>adolescent </a:t>
            </a:r>
            <a:r>
              <a:rPr lang="en-US" sz="3000" dirty="0"/>
              <a:t>children (age 13-18) experiences mental health issues</a:t>
            </a:r>
          </a:p>
          <a:p>
            <a:r>
              <a:rPr lang="en-US" sz="3000" dirty="0"/>
              <a:t>50% of all cases of lifetime mental illness start  by age 14</a:t>
            </a:r>
          </a:p>
          <a:p>
            <a:r>
              <a:rPr lang="en-US" sz="3000" dirty="0"/>
              <a:t>Treatment is often delayed</a:t>
            </a:r>
          </a:p>
          <a:p>
            <a:r>
              <a:rPr lang="en-US" sz="3000" dirty="0"/>
              <a:t>70% of youth in juvenile justice system              have mental health concerns</a:t>
            </a:r>
          </a:p>
          <a:p>
            <a:r>
              <a:rPr lang="en-US" sz="3000" dirty="0"/>
              <a:t>Suicide is the second  </a:t>
            </a:r>
            <a:r>
              <a:rPr lang="en-US" sz="3000" dirty="0" smtClean="0"/>
              <a:t>                          leading cause </a:t>
            </a:r>
            <a:r>
              <a:rPr lang="en-US" sz="3000" dirty="0"/>
              <a:t>of death </a:t>
            </a:r>
            <a:r>
              <a:rPr lang="en-US" sz="3000" dirty="0" smtClean="0"/>
              <a:t>                                     among </a:t>
            </a:r>
            <a:r>
              <a:rPr lang="en-US" sz="3000" dirty="0"/>
              <a:t>adolescents</a:t>
            </a:r>
          </a:p>
          <a:p>
            <a:endParaRPr lang="en-US" sz="3000" dirty="0" smtClean="0"/>
          </a:p>
        </p:txBody>
      </p:sp>
    </p:spTree>
    <p:extLst>
      <p:ext uri="{BB962C8B-B14F-4D97-AF65-F5344CB8AC3E}">
        <p14:creationId xmlns:p14="http://schemas.microsoft.com/office/powerpoint/2010/main" val="183380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474"/>
            <a:ext cx="9144000" cy="1143000"/>
          </a:xfrm>
        </p:spPr>
        <p:txBody>
          <a:bodyPr>
            <a:normAutofit/>
          </a:bodyPr>
          <a:lstStyle/>
          <a:p>
            <a:r>
              <a:rPr lang="en-US" sz="4000" smtClean="0"/>
              <a:t>What Educators Can Do </a:t>
            </a:r>
            <a:endParaRPr lang="en-US" sz="4000" dirty="0"/>
          </a:p>
        </p:txBody>
      </p:sp>
      <p:pic>
        <p:nvPicPr>
          <p:cNvPr id="8" name="Picture 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634490" y="1844040"/>
            <a:ext cx="5875020" cy="3916680"/>
          </a:xfrm>
          <a:prstGeom prst="rect">
            <a:avLst/>
          </a:prstGeom>
          <a:ln>
            <a:solidFill>
              <a:schemeClr val="tx1"/>
            </a:solidFill>
          </a:ln>
        </p:spPr>
      </p:pic>
    </p:spTree>
    <p:extLst>
      <p:ext uri="{BB962C8B-B14F-4D97-AF65-F5344CB8AC3E}">
        <p14:creationId xmlns:p14="http://schemas.microsoft.com/office/powerpoint/2010/main" val="1885353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21385"/>
            <a:ext cx="8229600" cy="1143000"/>
          </a:xfrm>
        </p:spPr>
        <p:txBody>
          <a:bodyPr>
            <a:normAutofit/>
          </a:bodyPr>
          <a:lstStyle/>
          <a:p>
            <a:r>
              <a:rPr lang="en-US" dirty="0" smtClean="0"/>
              <a:t>What Educators Can Do</a:t>
            </a:r>
            <a:endParaRPr lang="en-US" dirty="0"/>
          </a:p>
        </p:txBody>
      </p:sp>
      <p:sp>
        <p:nvSpPr>
          <p:cNvPr id="7" name="Title 2"/>
          <p:cNvSpPr txBox="1">
            <a:spLocks/>
          </p:cNvSpPr>
          <p:nvPr/>
        </p:nvSpPr>
        <p:spPr>
          <a:xfrm>
            <a:off x="493776" y="1821978"/>
            <a:ext cx="4447276" cy="2462941"/>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b="1" i="0" kern="1200">
                <a:solidFill>
                  <a:schemeClr val="tx1"/>
                </a:solidFill>
                <a:latin typeface="Arial" pitchFamily="34" charset="0"/>
                <a:ea typeface="+mj-ea"/>
                <a:cs typeface="Arial" pitchFamily="34" charset="0"/>
              </a:defRPr>
            </a:lvl1pPr>
          </a:lstStyle>
          <a:p>
            <a:pPr>
              <a:lnSpc>
                <a:spcPct val="120000"/>
              </a:lnSpc>
            </a:pPr>
            <a:r>
              <a:rPr lang="en-US" sz="4800" dirty="0" smtClean="0">
                <a:solidFill>
                  <a:srgbClr val="92D050"/>
                </a:solidFill>
                <a:latin typeface="Arial" charset="0"/>
                <a:ea typeface="Arial" charset="0"/>
                <a:cs typeface="Arial" charset="0"/>
              </a:rPr>
              <a:t>Be</a:t>
            </a:r>
            <a:r>
              <a:rPr lang="en-US" sz="5000" dirty="0" smtClean="0">
                <a:solidFill>
                  <a:srgbClr val="92D050"/>
                </a:solidFill>
                <a:latin typeface="Impact" charset="0"/>
                <a:ea typeface="Impact" charset="0"/>
                <a:cs typeface="Impact" charset="0"/>
              </a:rPr>
              <a:t> </a:t>
            </a:r>
          </a:p>
          <a:p>
            <a:pPr>
              <a:lnSpc>
                <a:spcPct val="120000"/>
              </a:lnSpc>
            </a:pPr>
            <a:r>
              <a:rPr lang="en-US" sz="5400" dirty="0" smtClean="0">
                <a:solidFill>
                  <a:srgbClr val="92D050"/>
                </a:solidFill>
                <a:latin typeface="Impact" charset="0"/>
                <a:ea typeface="Impact" charset="0"/>
                <a:cs typeface="Impact" charset="0"/>
              </a:rPr>
              <a:t>APPROACHABLE</a:t>
            </a:r>
          </a:p>
          <a:p>
            <a:pPr>
              <a:lnSpc>
                <a:spcPct val="120000"/>
              </a:lnSpc>
            </a:pPr>
            <a:r>
              <a:rPr lang="en-US" sz="5400" dirty="0" smtClean="0">
                <a:solidFill>
                  <a:srgbClr val="92D050"/>
                </a:solidFill>
                <a:latin typeface="Impact" charset="0"/>
                <a:ea typeface="Impact" charset="0"/>
                <a:cs typeface="Impact" charset="0"/>
              </a:rPr>
              <a:t>&amp; ACCESSIBLE</a:t>
            </a:r>
            <a:endParaRPr lang="en-US" sz="5400" dirty="0">
              <a:solidFill>
                <a:srgbClr val="92D050"/>
              </a:solidFill>
              <a:latin typeface="Impact" charset="0"/>
              <a:ea typeface="Impact" charset="0"/>
              <a:cs typeface="Impact" charset="0"/>
            </a:endParaRPr>
          </a:p>
        </p:txBody>
      </p:sp>
      <p:pic>
        <p:nvPicPr>
          <p:cNvPr id="9" name="Picture 8"/>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167695" y="1949994"/>
            <a:ext cx="2771081" cy="3682710"/>
          </a:xfrm>
          <a:prstGeom prst="rect">
            <a:avLst/>
          </a:prstGeom>
          <a:ln>
            <a:solidFill>
              <a:schemeClr val="tx1"/>
            </a:solidFill>
          </a:ln>
        </p:spPr>
      </p:pic>
    </p:spTree>
    <p:extLst>
      <p:ext uri="{BB962C8B-B14F-4D97-AF65-F5344CB8AC3E}">
        <p14:creationId xmlns:p14="http://schemas.microsoft.com/office/powerpoint/2010/main" val="338052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535" y="712825"/>
            <a:ext cx="8229600" cy="1143000"/>
          </a:xfrm>
        </p:spPr>
        <p:txBody>
          <a:bodyPr>
            <a:normAutofit/>
          </a:bodyPr>
          <a:lstStyle/>
          <a:p>
            <a:r>
              <a:rPr lang="en-US" dirty="0" smtClean="0"/>
              <a:t>What Educators Can Do</a:t>
            </a:r>
            <a:endParaRPr lang="en-US" dirty="0"/>
          </a:p>
        </p:txBody>
      </p:sp>
      <p:sp>
        <p:nvSpPr>
          <p:cNvPr id="5" name="Title 2"/>
          <p:cNvSpPr txBox="1">
            <a:spLocks/>
          </p:cNvSpPr>
          <p:nvPr/>
        </p:nvSpPr>
        <p:spPr>
          <a:xfrm>
            <a:off x="746535" y="1954114"/>
            <a:ext cx="4135272" cy="36337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Arial" pitchFamily="34" charset="0"/>
                <a:ea typeface="+mj-ea"/>
                <a:cs typeface="Arial" pitchFamily="34" charset="0"/>
              </a:defRPr>
            </a:lvl1pPr>
          </a:lstStyle>
          <a:p>
            <a:pPr>
              <a:lnSpc>
                <a:spcPct val="110000"/>
              </a:lnSpc>
            </a:pPr>
            <a:r>
              <a:rPr lang="en-US" dirty="0">
                <a:solidFill>
                  <a:srgbClr val="92D050"/>
                </a:solidFill>
              </a:rPr>
              <a:t>Promote a</a:t>
            </a:r>
            <a:r>
              <a:rPr lang="en-US" dirty="0"/>
              <a:t> </a:t>
            </a:r>
            <a:r>
              <a:rPr lang="en-US" sz="5000" dirty="0" smtClean="0">
                <a:solidFill>
                  <a:srgbClr val="92D050"/>
                </a:solidFill>
                <a:latin typeface="Impact" charset="0"/>
                <a:ea typeface="Impact" charset="0"/>
                <a:cs typeface="Impact" charset="0"/>
              </a:rPr>
              <a:t>POSITIVE CLASSROOM ENVIRONMENT</a:t>
            </a:r>
            <a:endParaRPr lang="en-US" sz="5000" dirty="0">
              <a:solidFill>
                <a:srgbClr val="92D050"/>
              </a:solidFill>
              <a:latin typeface="Impact" charset="0"/>
              <a:ea typeface="Impact" charset="0"/>
              <a:cs typeface="Impact" charset="0"/>
            </a:endParaRPr>
          </a:p>
        </p:txBody>
      </p:sp>
      <p:pic>
        <p:nvPicPr>
          <p:cNvPr id="3" name="Picture 2"/>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028111" y="1954114"/>
            <a:ext cx="2689425" cy="4035899"/>
          </a:xfrm>
          <a:prstGeom prst="rect">
            <a:avLst/>
          </a:prstGeom>
          <a:ln>
            <a:solidFill>
              <a:schemeClr val="tx1"/>
            </a:solidFill>
          </a:ln>
        </p:spPr>
      </p:pic>
    </p:spTree>
    <p:extLst>
      <p:ext uri="{BB962C8B-B14F-4D97-AF65-F5344CB8AC3E}">
        <p14:creationId xmlns:p14="http://schemas.microsoft.com/office/powerpoint/2010/main" val="338052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5488" y="566521"/>
            <a:ext cx="8229600" cy="1143000"/>
          </a:xfrm>
        </p:spPr>
        <p:txBody>
          <a:bodyPr>
            <a:normAutofit/>
          </a:bodyPr>
          <a:lstStyle/>
          <a:p>
            <a:r>
              <a:rPr lang="en-US" dirty="0" smtClean="0"/>
              <a:t>What Educators Can Do</a:t>
            </a:r>
            <a:endParaRPr lang="en-US" dirty="0"/>
          </a:p>
        </p:txBody>
      </p:sp>
      <p:sp>
        <p:nvSpPr>
          <p:cNvPr id="5" name="Title 2"/>
          <p:cNvSpPr txBox="1">
            <a:spLocks/>
          </p:cNvSpPr>
          <p:nvPr/>
        </p:nvSpPr>
        <p:spPr>
          <a:xfrm>
            <a:off x="603504" y="1736546"/>
            <a:ext cx="4135272" cy="36337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Arial" pitchFamily="34" charset="0"/>
                <a:ea typeface="+mj-ea"/>
                <a:cs typeface="Arial" pitchFamily="34" charset="0"/>
              </a:defRPr>
            </a:lvl1pPr>
          </a:lstStyle>
          <a:p>
            <a:r>
              <a:rPr lang="en-US" sz="6000" dirty="0" smtClean="0">
                <a:solidFill>
                  <a:srgbClr val="92D050"/>
                </a:solidFill>
                <a:latin typeface="Impact" charset="0"/>
                <a:ea typeface="Impact" charset="0"/>
                <a:cs typeface="Impact" charset="0"/>
              </a:rPr>
              <a:t>BE ALERT </a:t>
            </a:r>
          </a:p>
          <a:p>
            <a:r>
              <a:rPr lang="en-US" dirty="0" smtClean="0">
                <a:solidFill>
                  <a:srgbClr val="92D050"/>
                </a:solidFill>
              </a:rPr>
              <a:t>to </a:t>
            </a:r>
            <a:r>
              <a:rPr lang="en-US" dirty="0">
                <a:solidFill>
                  <a:srgbClr val="92D050"/>
                </a:solidFill>
              </a:rPr>
              <a:t>signs of trouble in students</a:t>
            </a:r>
          </a:p>
        </p:txBody>
      </p:sp>
      <p:pic>
        <p:nvPicPr>
          <p:cNvPr id="3074"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680478" y="2021670"/>
            <a:ext cx="3329563" cy="35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234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0812_YD_PP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0812_YD_PPtemplate</Template>
  <TotalTime>609</TotalTime>
  <Words>1034</Words>
  <Application>Microsoft Office PowerPoint</Application>
  <PresentationFormat>On-screen Show (4:3)</PresentationFormat>
  <Paragraphs>153</Paragraphs>
  <Slides>22</Slides>
  <Notes>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0812_YD_PPtemplate</vt:lpstr>
      <vt:lpstr>Information for Educators</vt:lpstr>
      <vt:lpstr>Mental Health is</vt:lpstr>
      <vt:lpstr>Mental Health is</vt:lpstr>
      <vt:lpstr>Mental Health Issues are</vt:lpstr>
      <vt:lpstr>Mental Health Issues are</vt:lpstr>
      <vt:lpstr>What Educators Can Do </vt:lpstr>
      <vt:lpstr>What Educators Can Do</vt:lpstr>
      <vt:lpstr>What Educators Can Do</vt:lpstr>
      <vt:lpstr>What Educators Can Do</vt:lpstr>
      <vt:lpstr>What Educators Can Do</vt:lpstr>
      <vt:lpstr>What Educators Can Do</vt:lpstr>
      <vt:lpstr>What Educators Can Do</vt:lpstr>
      <vt:lpstr>What Educators Can Do</vt:lpstr>
      <vt:lpstr>WARNING SIGNS</vt:lpstr>
      <vt:lpstr>WARNING SIGNS</vt:lpstr>
      <vt:lpstr>WARNING SIGNS</vt:lpstr>
      <vt:lpstr>WARNING SIGNS</vt:lpstr>
      <vt:lpstr>What Should You Do if You Suspect Mental Health Problems with a Student?</vt:lpstr>
      <vt:lpstr>QUESTIONS?</vt:lpstr>
      <vt:lpstr>Helpful Resources</vt:lpstr>
      <vt:lpstr>Local Resources</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for Educators</dc:title>
  <dc:creator>kmiller</dc:creator>
  <cp:lastModifiedBy>ocm boces</cp:lastModifiedBy>
  <cp:revision>79</cp:revision>
  <dcterms:created xsi:type="dcterms:W3CDTF">2016-06-08T20:02:39Z</dcterms:created>
  <dcterms:modified xsi:type="dcterms:W3CDTF">2016-07-22T17:32:12Z</dcterms:modified>
</cp:coreProperties>
</file>